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88E38-5353-46A8-82EA-CA87EFF09801}" type="datetimeFigureOut">
              <a:rPr lang="en-US" smtClean="0"/>
              <a:pPr/>
              <a:t>11/11/2011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91568-1E25-4FF8-8109-9A501076C4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88E38-5353-46A8-82EA-CA87EFF09801}" type="datetimeFigureOut">
              <a:rPr lang="en-US" smtClean="0"/>
              <a:pPr/>
              <a:t>11/11/2011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91568-1E25-4FF8-8109-9A501076C4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88E38-5353-46A8-82EA-CA87EFF09801}" type="datetimeFigureOut">
              <a:rPr lang="en-US" smtClean="0"/>
              <a:pPr/>
              <a:t>11/11/2011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91568-1E25-4FF8-8109-9A501076C4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88E38-5353-46A8-82EA-CA87EFF09801}" type="datetimeFigureOut">
              <a:rPr lang="en-US" smtClean="0"/>
              <a:pPr/>
              <a:t>11/11/2011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91568-1E25-4FF8-8109-9A501076C4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88E38-5353-46A8-82EA-CA87EFF09801}" type="datetimeFigureOut">
              <a:rPr lang="en-US" smtClean="0"/>
              <a:pPr/>
              <a:t>11/11/2011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91568-1E25-4FF8-8109-9A501076C4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88E38-5353-46A8-82EA-CA87EFF09801}" type="datetimeFigureOut">
              <a:rPr lang="en-US" smtClean="0"/>
              <a:pPr/>
              <a:t>11/11/2011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91568-1E25-4FF8-8109-9A501076C4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88E38-5353-46A8-82EA-CA87EFF09801}" type="datetimeFigureOut">
              <a:rPr lang="en-US" smtClean="0"/>
              <a:pPr/>
              <a:t>11/11/2011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91568-1E25-4FF8-8109-9A501076C4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88E38-5353-46A8-82EA-CA87EFF09801}" type="datetimeFigureOut">
              <a:rPr lang="en-US" smtClean="0"/>
              <a:pPr/>
              <a:t>11/11/2011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91568-1E25-4FF8-8109-9A501076C4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88E38-5353-46A8-82EA-CA87EFF09801}" type="datetimeFigureOut">
              <a:rPr lang="en-US" smtClean="0"/>
              <a:pPr/>
              <a:t>11/11/2011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91568-1E25-4FF8-8109-9A501076C4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88E38-5353-46A8-82EA-CA87EFF09801}" type="datetimeFigureOut">
              <a:rPr lang="en-US" smtClean="0"/>
              <a:pPr/>
              <a:t>11/11/2011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91568-1E25-4FF8-8109-9A501076C4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88E38-5353-46A8-82EA-CA87EFF09801}" type="datetimeFigureOut">
              <a:rPr lang="en-US" smtClean="0"/>
              <a:pPr/>
              <a:t>11/11/2011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91568-1E25-4FF8-8109-9A501076C4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688E38-5353-46A8-82EA-CA87EFF09801}" type="datetimeFigureOut">
              <a:rPr lang="en-US" smtClean="0"/>
              <a:pPr/>
              <a:t>11/11/2011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191568-1E25-4FF8-8109-9A501076C4F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Hexagon 3"/>
          <p:cNvSpPr/>
          <p:nvPr/>
        </p:nvSpPr>
        <p:spPr>
          <a:xfrm>
            <a:off x="3505200" y="228600"/>
            <a:ext cx="2057400" cy="152400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92D050"/>
                </a:solidFill>
              </a:rPr>
              <a:t>Communities and Their </a:t>
            </a:r>
            <a:r>
              <a:rPr lang="en-US" sz="1600" dirty="0">
                <a:solidFill>
                  <a:srgbClr val="92D050"/>
                </a:solidFill>
              </a:rPr>
              <a:t>E</a:t>
            </a:r>
            <a:r>
              <a:rPr lang="en-US" sz="1600" dirty="0" smtClean="0">
                <a:solidFill>
                  <a:srgbClr val="92D050"/>
                </a:solidFill>
              </a:rPr>
              <a:t>conomies</a:t>
            </a:r>
            <a:endParaRPr lang="en-US" sz="1600" dirty="0">
              <a:solidFill>
                <a:srgbClr val="92D050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685800" y="4038600"/>
            <a:ext cx="2514600" cy="762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How do Communities meet their needs and wants?</a:t>
            </a:r>
            <a:endParaRPr lang="en-US" sz="10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6324600" y="4038600"/>
            <a:ext cx="2514600" cy="762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What types of economic decisions are available to communities?</a:t>
            </a:r>
            <a:endParaRPr lang="en-US" sz="10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3352800" y="2209800"/>
            <a:ext cx="2514600" cy="762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What is the history of your community’s economy?</a:t>
            </a:r>
            <a:endParaRPr lang="en-US" sz="10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334000" y="4800600"/>
            <a:ext cx="9906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accent2">
                    <a:lumMod val="75000"/>
                  </a:schemeClr>
                </a:solidFill>
              </a:rPr>
              <a:t>Saving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524000" y="5029200"/>
            <a:ext cx="9906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accent2">
                    <a:lumMod val="75000"/>
                  </a:schemeClr>
                </a:solidFill>
              </a:rPr>
              <a:t>Businesses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096000" y="5257800"/>
            <a:ext cx="9906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accent2">
                    <a:lumMod val="75000"/>
                  </a:schemeClr>
                </a:solidFill>
              </a:rPr>
              <a:t>Spending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52400" y="5029200"/>
            <a:ext cx="9906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accent2">
                    <a:lumMod val="75000"/>
                  </a:schemeClr>
                </a:solidFill>
              </a:rPr>
              <a:t>Services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200400" y="3276600"/>
            <a:ext cx="9906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accent2">
                    <a:lumMod val="75000"/>
                  </a:schemeClr>
                </a:solidFill>
              </a:rPr>
              <a:t>Farming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895600" y="5029200"/>
            <a:ext cx="9906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accent2">
                    <a:lumMod val="75000"/>
                  </a:schemeClr>
                </a:solidFill>
              </a:rPr>
              <a:t>Goods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295400" y="5562600"/>
            <a:ext cx="9906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accent2">
                    <a:lumMod val="75000"/>
                  </a:schemeClr>
                </a:solidFill>
              </a:rPr>
              <a:t>Supply and Demand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848600" y="5257800"/>
            <a:ext cx="9906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accent2">
                    <a:lumMod val="75000"/>
                  </a:schemeClr>
                </a:solidFill>
              </a:rPr>
              <a:t>Earning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7010400" y="5867400"/>
            <a:ext cx="9906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accent2">
                    <a:lumMod val="75000"/>
                  </a:schemeClr>
                </a:solidFill>
              </a:rPr>
              <a:t>Budget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447800" y="2057400"/>
            <a:ext cx="9906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accent2">
                    <a:lumMod val="75000"/>
                  </a:schemeClr>
                </a:solidFill>
              </a:rPr>
              <a:t>Famous entrepreneurs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5943600" y="2895600"/>
            <a:ext cx="9906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accent2">
                    <a:lumMod val="75000"/>
                  </a:schemeClr>
                </a:solidFill>
              </a:rPr>
              <a:t>History of money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981200" y="2667000"/>
            <a:ext cx="9906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accent2">
                    <a:lumMod val="75000"/>
                  </a:schemeClr>
                </a:solidFill>
              </a:rPr>
              <a:t>Specific  service or good offered</a:t>
            </a:r>
            <a:endParaRPr lang="en-US" sz="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4" name="Oval 23"/>
          <p:cNvSpPr/>
          <p:nvPr/>
        </p:nvSpPr>
        <p:spPr>
          <a:xfrm>
            <a:off x="7467600" y="2590800"/>
            <a:ext cx="609600" cy="533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bg1"/>
                </a:solidFill>
              </a:rPr>
              <a:t>Currency</a:t>
            </a:r>
            <a:endParaRPr lang="en-US" sz="800" dirty="0">
              <a:solidFill>
                <a:schemeClr val="bg1"/>
              </a:solidFill>
            </a:endParaRPr>
          </a:p>
        </p:txBody>
      </p:sp>
      <p:cxnSp>
        <p:nvCxnSpPr>
          <p:cNvPr id="26" name="Straight Arrow Connector 25"/>
          <p:cNvCxnSpPr>
            <a:stCxn id="5" idx="4"/>
          </p:cNvCxnSpPr>
          <p:nvPr/>
        </p:nvCxnSpPr>
        <p:spPr>
          <a:xfrm>
            <a:off x="1943100" y="4800600"/>
            <a:ext cx="381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H="1">
            <a:off x="2362200" y="5334000"/>
            <a:ext cx="5334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838200" y="5334000"/>
            <a:ext cx="3810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H="1">
            <a:off x="3886200" y="2971800"/>
            <a:ext cx="5334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H="1">
            <a:off x="3048000" y="2743200"/>
            <a:ext cx="381000" cy="76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stCxn id="7" idx="2"/>
          </p:cNvCxnSpPr>
          <p:nvPr/>
        </p:nvCxnSpPr>
        <p:spPr>
          <a:xfrm flipH="1" flipV="1">
            <a:off x="2514600" y="2133600"/>
            <a:ext cx="838200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>
            <a:stCxn id="7" idx="5"/>
          </p:cNvCxnSpPr>
          <p:nvPr/>
        </p:nvCxnSpPr>
        <p:spPr>
          <a:xfrm>
            <a:off x="5499145" y="2860208"/>
            <a:ext cx="444455" cy="26399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>
            <a:off x="4876800" y="5334000"/>
            <a:ext cx="228600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flipH="1">
            <a:off x="3962400" y="2971800"/>
            <a:ext cx="457200" cy="1371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>
            <a:stCxn id="5" idx="6"/>
            <a:endCxn id="110" idx="1"/>
          </p:cNvCxnSpPr>
          <p:nvPr/>
        </p:nvCxnSpPr>
        <p:spPr>
          <a:xfrm>
            <a:off x="3200400" y="4419600"/>
            <a:ext cx="381000" cy="76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 flipV="1">
            <a:off x="3048000" y="3657600"/>
            <a:ext cx="609600" cy="609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>
            <a:stCxn id="6" idx="4"/>
          </p:cNvCxnSpPr>
          <p:nvPr/>
        </p:nvCxnSpPr>
        <p:spPr>
          <a:xfrm>
            <a:off x="7581900" y="4800600"/>
            <a:ext cx="4953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 flipH="1">
            <a:off x="6705600" y="4800600"/>
            <a:ext cx="3810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>
            <a:stCxn id="6" idx="2"/>
          </p:cNvCxnSpPr>
          <p:nvPr/>
        </p:nvCxnSpPr>
        <p:spPr>
          <a:xfrm flipH="1">
            <a:off x="6019800" y="4419600"/>
            <a:ext cx="3048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>
            <a:off x="6934200" y="5562600"/>
            <a:ext cx="2286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/>
          <p:nvPr/>
        </p:nvCxnSpPr>
        <p:spPr>
          <a:xfrm flipH="1">
            <a:off x="7696200" y="5562600"/>
            <a:ext cx="3048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/>
          <p:nvPr/>
        </p:nvCxnSpPr>
        <p:spPr>
          <a:xfrm>
            <a:off x="6934200" y="3049916"/>
            <a:ext cx="228600" cy="2266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Rectangle 70"/>
          <p:cNvSpPr/>
          <p:nvPr/>
        </p:nvSpPr>
        <p:spPr>
          <a:xfrm>
            <a:off x="0" y="304800"/>
            <a:ext cx="2667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/>
              <a:t>3SS3.b: Examine the economies established by early European settlers.</a:t>
            </a:r>
          </a:p>
        </p:txBody>
      </p:sp>
      <p:sp>
        <p:nvSpPr>
          <p:cNvPr id="72" name="Rectangle 71"/>
          <p:cNvSpPr/>
          <p:nvPr/>
        </p:nvSpPr>
        <p:spPr>
          <a:xfrm>
            <a:off x="0" y="685800"/>
            <a:ext cx="34290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/>
              <a:t>3SS4.a: Describe examples of goods and services provided in the local </a:t>
            </a:r>
            <a:r>
              <a:rPr lang="en-US" sz="1000" dirty="0" smtClean="0"/>
              <a:t>community and </a:t>
            </a:r>
            <a:r>
              <a:rPr lang="en-US" sz="1000" dirty="0"/>
              <a:t>explain how they meet the needs and wants of the people.</a:t>
            </a:r>
          </a:p>
        </p:txBody>
      </p:sp>
      <p:sp>
        <p:nvSpPr>
          <p:cNvPr id="73" name="Rectangle 72"/>
          <p:cNvSpPr/>
          <p:nvPr/>
        </p:nvSpPr>
        <p:spPr>
          <a:xfrm>
            <a:off x="0" y="1219200"/>
            <a:ext cx="3200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/>
              <a:t>3SS4.c: Describe the relationship of price to supply and demand and explain </a:t>
            </a:r>
            <a:r>
              <a:rPr lang="en-US" sz="1000" dirty="0" smtClean="0"/>
              <a:t>the division </a:t>
            </a:r>
            <a:r>
              <a:rPr lang="en-US" sz="1000" dirty="0"/>
              <a:t>of labor.</a:t>
            </a:r>
          </a:p>
        </p:txBody>
      </p:sp>
      <p:sp>
        <p:nvSpPr>
          <p:cNvPr id="74" name="Rectangle 73"/>
          <p:cNvSpPr/>
          <p:nvPr/>
        </p:nvSpPr>
        <p:spPr>
          <a:xfrm>
            <a:off x="0" y="1600200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000" dirty="0"/>
              <a:t>3SS2.b: Examine how people have used the environment to meet</a:t>
            </a:r>
          </a:p>
          <a:p>
            <a:r>
              <a:rPr lang="en-US" sz="1000" dirty="0"/>
              <a:t>their needs and wants and how this has changed over </a:t>
            </a:r>
            <a:r>
              <a:rPr lang="en-US" sz="1000" dirty="0" smtClean="0"/>
              <a:t>time.</a:t>
            </a:r>
            <a:endParaRPr lang="en-US" sz="1000" dirty="0"/>
          </a:p>
        </p:txBody>
      </p:sp>
      <p:sp>
        <p:nvSpPr>
          <p:cNvPr id="75" name="Rectangle 74"/>
          <p:cNvSpPr/>
          <p:nvPr/>
        </p:nvSpPr>
        <p:spPr>
          <a:xfrm>
            <a:off x="1295400" y="6019800"/>
            <a:ext cx="9906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accent6">
                    <a:lumMod val="50000"/>
                  </a:schemeClr>
                </a:solidFill>
              </a:rPr>
              <a:t>People</a:t>
            </a:r>
            <a:endParaRPr lang="en-US" sz="1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1295400" y="6400800"/>
            <a:ext cx="9906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accent6">
                    <a:lumMod val="50000"/>
                  </a:schemeClr>
                </a:solidFill>
              </a:rPr>
              <a:t>Machines</a:t>
            </a:r>
            <a:endParaRPr lang="en-US" sz="1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4114800" y="5029200"/>
            <a:ext cx="9906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accent6">
                    <a:lumMod val="50000"/>
                  </a:schemeClr>
                </a:solidFill>
              </a:rPr>
              <a:t>Scarcity</a:t>
            </a:r>
            <a:endParaRPr lang="en-US" sz="1000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80" name="Straight Arrow Connector 79"/>
          <p:cNvCxnSpPr/>
          <p:nvPr/>
        </p:nvCxnSpPr>
        <p:spPr>
          <a:xfrm flipH="1">
            <a:off x="2362200" y="5334000"/>
            <a:ext cx="609600" cy="762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/>
          <p:nvPr/>
        </p:nvCxnSpPr>
        <p:spPr>
          <a:xfrm flipH="1">
            <a:off x="2362200" y="5334000"/>
            <a:ext cx="609600" cy="1219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/>
          <p:nvPr/>
        </p:nvCxnSpPr>
        <p:spPr>
          <a:xfrm>
            <a:off x="762000" y="5334000"/>
            <a:ext cx="457200" cy="762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/>
          <p:nvPr/>
        </p:nvCxnSpPr>
        <p:spPr>
          <a:xfrm>
            <a:off x="762000" y="5334000"/>
            <a:ext cx="457200" cy="1143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/>
          <p:cNvCxnSpPr>
            <a:stCxn id="9" idx="1"/>
          </p:cNvCxnSpPr>
          <p:nvPr/>
        </p:nvCxnSpPr>
        <p:spPr>
          <a:xfrm flipH="1">
            <a:off x="1219200" y="5181600"/>
            <a:ext cx="3048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/>
          <p:cNvCxnSpPr>
            <a:stCxn id="9" idx="3"/>
          </p:cNvCxnSpPr>
          <p:nvPr/>
        </p:nvCxnSpPr>
        <p:spPr>
          <a:xfrm>
            <a:off x="2514600" y="5181600"/>
            <a:ext cx="3048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/>
          <p:cNvCxnSpPr/>
          <p:nvPr/>
        </p:nvCxnSpPr>
        <p:spPr>
          <a:xfrm flipV="1">
            <a:off x="3657600" y="4800600"/>
            <a:ext cx="1524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/>
          <p:cNvCxnSpPr>
            <a:stCxn id="110" idx="2"/>
          </p:cNvCxnSpPr>
          <p:nvPr/>
        </p:nvCxnSpPr>
        <p:spPr>
          <a:xfrm>
            <a:off x="4076700" y="4648200"/>
            <a:ext cx="2667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Rectangle 101"/>
          <p:cNvSpPr/>
          <p:nvPr/>
        </p:nvSpPr>
        <p:spPr>
          <a:xfrm>
            <a:off x="838200" y="3581400"/>
            <a:ext cx="9906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accent6">
                    <a:lumMod val="50000"/>
                  </a:schemeClr>
                </a:solidFill>
              </a:rPr>
              <a:t>Producers</a:t>
            </a:r>
            <a:endParaRPr lang="en-US" sz="1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3" name="Rectangle 102"/>
          <p:cNvSpPr/>
          <p:nvPr/>
        </p:nvSpPr>
        <p:spPr>
          <a:xfrm>
            <a:off x="2057400" y="3581400"/>
            <a:ext cx="9906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accent6">
                    <a:lumMod val="50000"/>
                  </a:schemeClr>
                </a:solidFill>
              </a:rPr>
              <a:t>Consumers</a:t>
            </a:r>
            <a:endParaRPr lang="en-US" sz="1000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105" name="Straight Arrow Connector 104"/>
          <p:cNvCxnSpPr>
            <a:endCxn id="102" idx="2"/>
          </p:cNvCxnSpPr>
          <p:nvPr/>
        </p:nvCxnSpPr>
        <p:spPr>
          <a:xfrm flipH="1" flipV="1">
            <a:off x="1333500" y="3886200"/>
            <a:ext cx="1905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Arrow Connector 106"/>
          <p:cNvCxnSpPr/>
          <p:nvPr/>
        </p:nvCxnSpPr>
        <p:spPr>
          <a:xfrm flipV="1">
            <a:off x="2286000" y="3962400"/>
            <a:ext cx="152400" cy="76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Rectangle 107"/>
          <p:cNvSpPr/>
          <p:nvPr/>
        </p:nvSpPr>
        <p:spPr>
          <a:xfrm>
            <a:off x="5715000" y="304800"/>
            <a:ext cx="3200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000" dirty="0" smtClean="0"/>
          </a:p>
          <a:p>
            <a:r>
              <a:rPr lang="en-US" b="1" dirty="0"/>
              <a:t>	</a:t>
            </a:r>
          </a:p>
        </p:txBody>
      </p:sp>
      <p:sp>
        <p:nvSpPr>
          <p:cNvPr id="109" name="TextBox 108"/>
          <p:cNvSpPr txBox="1"/>
          <p:nvPr/>
        </p:nvSpPr>
        <p:spPr>
          <a:xfrm>
            <a:off x="5715000" y="228600"/>
            <a:ext cx="3429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3.M.2e: organize and order data in tables to discover patterns and make predictions.</a:t>
            </a:r>
          </a:p>
          <a:p>
            <a:r>
              <a:rPr lang="en-US" sz="1000" dirty="0" smtClean="0"/>
              <a:t>3E3b.2: Make descriptive presentations using  concrete sensory details .</a:t>
            </a:r>
          </a:p>
          <a:p>
            <a:r>
              <a:rPr lang="en-US" sz="1000" dirty="0"/>
              <a:t>3E2b.2:  Write descriptive pieces about people, places, and things or experiences that develop a unified main idea and use details to support the main </a:t>
            </a:r>
            <a:r>
              <a:rPr lang="en-US" sz="1000" dirty="0" smtClean="0"/>
              <a:t>idea.</a:t>
            </a:r>
          </a:p>
          <a:p>
            <a:r>
              <a:rPr lang="en-US" sz="1000" dirty="0" smtClean="0"/>
              <a:t> </a:t>
            </a:r>
            <a:endParaRPr lang="en-US" sz="1000" dirty="0"/>
          </a:p>
        </p:txBody>
      </p:sp>
      <p:sp>
        <p:nvSpPr>
          <p:cNvPr id="110" name="Rectangle 109"/>
          <p:cNvSpPr/>
          <p:nvPr/>
        </p:nvSpPr>
        <p:spPr>
          <a:xfrm>
            <a:off x="3581400" y="4343400"/>
            <a:ext cx="9906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accent6">
                    <a:lumMod val="50000"/>
                  </a:schemeClr>
                </a:solidFill>
              </a:rPr>
              <a:t>Environmental Resources</a:t>
            </a:r>
            <a:endParaRPr lang="en-US" sz="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1" name="Rectangle 110"/>
          <p:cNvSpPr/>
          <p:nvPr/>
        </p:nvSpPr>
        <p:spPr>
          <a:xfrm>
            <a:off x="4648200" y="3352800"/>
            <a:ext cx="9906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accent6">
                    <a:lumMod val="50000"/>
                  </a:schemeClr>
                </a:solidFill>
              </a:rPr>
              <a:t>Geographic Location</a:t>
            </a:r>
            <a:endParaRPr lang="en-US" sz="1000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118" name="Straight Arrow Connector 117"/>
          <p:cNvCxnSpPr/>
          <p:nvPr/>
        </p:nvCxnSpPr>
        <p:spPr>
          <a:xfrm>
            <a:off x="4800600" y="2971800"/>
            <a:ext cx="2286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Arrow Connector 119"/>
          <p:cNvCxnSpPr/>
          <p:nvPr/>
        </p:nvCxnSpPr>
        <p:spPr>
          <a:xfrm flipH="1">
            <a:off x="4267200" y="3657600"/>
            <a:ext cx="762000" cy="685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Rectangle 122"/>
          <p:cNvSpPr/>
          <p:nvPr/>
        </p:nvSpPr>
        <p:spPr>
          <a:xfrm>
            <a:off x="4343400" y="5867400"/>
            <a:ext cx="11430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accent6">
                    <a:lumMod val="50000"/>
                  </a:schemeClr>
                </a:solidFill>
              </a:rPr>
              <a:t>Death of communities</a:t>
            </a:r>
            <a:endParaRPr lang="en-US" sz="1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28" name="Oval 127"/>
          <p:cNvSpPr/>
          <p:nvPr/>
        </p:nvSpPr>
        <p:spPr>
          <a:xfrm>
            <a:off x="7162800" y="3200400"/>
            <a:ext cx="609600" cy="533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bg1"/>
                </a:solidFill>
              </a:rPr>
              <a:t>Trade</a:t>
            </a:r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129" name="Oval 128"/>
          <p:cNvSpPr/>
          <p:nvPr/>
        </p:nvSpPr>
        <p:spPr>
          <a:xfrm>
            <a:off x="6248400" y="3352800"/>
            <a:ext cx="6096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bg1"/>
                </a:solidFill>
              </a:rPr>
              <a:t>Bartering</a:t>
            </a:r>
            <a:endParaRPr lang="en-US" sz="800" dirty="0">
              <a:solidFill>
                <a:schemeClr val="bg1"/>
              </a:solidFill>
            </a:endParaRPr>
          </a:p>
        </p:txBody>
      </p:sp>
      <p:cxnSp>
        <p:nvCxnSpPr>
          <p:cNvPr id="132" name="Straight Arrow Connector 131"/>
          <p:cNvCxnSpPr>
            <a:stCxn id="20" idx="3"/>
            <a:endCxn id="129" idx="7"/>
          </p:cNvCxnSpPr>
          <p:nvPr/>
        </p:nvCxnSpPr>
        <p:spPr>
          <a:xfrm flipH="1">
            <a:off x="6768726" y="3048000"/>
            <a:ext cx="165474" cy="37175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Arrow Connector 142"/>
          <p:cNvCxnSpPr>
            <a:stCxn id="20" idx="3"/>
          </p:cNvCxnSpPr>
          <p:nvPr/>
        </p:nvCxnSpPr>
        <p:spPr>
          <a:xfrm flipV="1">
            <a:off x="6934200" y="2895600"/>
            <a:ext cx="4572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gular Pentagon 3"/>
          <p:cNvSpPr/>
          <p:nvPr/>
        </p:nvSpPr>
        <p:spPr>
          <a:xfrm>
            <a:off x="4038600" y="2286000"/>
            <a:ext cx="1295400" cy="1219200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accent6"/>
                </a:solidFill>
              </a:rPr>
              <a:t>Community and Economy</a:t>
            </a:r>
            <a:endParaRPr lang="en-US" sz="1000" dirty="0">
              <a:solidFill>
                <a:schemeClr val="accent6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28600" y="457200"/>
            <a:ext cx="2362200" cy="1828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accent6"/>
              </a:solidFill>
            </a:endParaRPr>
          </a:p>
          <a:p>
            <a:pPr algn="ctr"/>
            <a:endParaRPr lang="en-US" dirty="0" smtClean="0">
              <a:solidFill>
                <a:schemeClr val="accent6"/>
              </a:solidFill>
            </a:endParaRPr>
          </a:p>
          <a:p>
            <a:pPr algn="ctr"/>
            <a:r>
              <a:rPr lang="en-US" dirty="0" smtClean="0">
                <a:solidFill>
                  <a:schemeClr val="accent6"/>
                </a:solidFill>
              </a:rPr>
              <a:t>Science</a:t>
            </a:r>
            <a:endParaRPr lang="en-US" sz="1200" dirty="0" smtClean="0">
              <a:solidFill>
                <a:schemeClr val="accent6"/>
              </a:solidFill>
            </a:endParaRPr>
          </a:p>
          <a:p>
            <a:pPr algn="ctr"/>
            <a:endParaRPr lang="en-US" dirty="0" smtClean="0">
              <a:solidFill>
                <a:schemeClr val="accent6"/>
              </a:solidFill>
            </a:endParaRPr>
          </a:p>
          <a:p>
            <a:r>
              <a:rPr lang="en-US" sz="1200" dirty="0" smtClean="0">
                <a:solidFill>
                  <a:schemeClr val="accent6"/>
                </a:solidFill>
              </a:rPr>
              <a:t>Research Natural </a:t>
            </a:r>
            <a:r>
              <a:rPr lang="en-US" sz="1200" dirty="0" smtClean="0">
                <a:solidFill>
                  <a:schemeClr val="accent6"/>
                </a:solidFill>
              </a:rPr>
              <a:t>Resources</a:t>
            </a:r>
          </a:p>
          <a:p>
            <a:endParaRPr lang="en-US" sz="1200" dirty="0" smtClean="0">
              <a:solidFill>
                <a:schemeClr val="accent6"/>
              </a:solidFill>
            </a:endParaRPr>
          </a:p>
          <a:p>
            <a:endParaRPr lang="en-US" sz="1200" dirty="0">
              <a:solidFill>
                <a:schemeClr val="accent6"/>
              </a:solidFill>
            </a:endParaRPr>
          </a:p>
          <a:p>
            <a:endParaRPr lang="en-US" sz="1200" dirty="0" smtClean="0">
              <a:solidFill>
                <a:schemeClr val="accent6"/>
              </a:solidFill>
            </a:endParaRPr>
          </a:p>
          <a:p>
            <a:endParaRPr lang="en-US" sz="1200" dirty="0">
              <a:solidFill>
                <a:schemeClr val="accent6"/>
              </a:solidFill>
            </a:endParaRPr>
          </a:p>
          <a:p>
            <a:endParaRPr lang="en-US" sz="1200" dirty="0" smtClean="0">
              <a:solidFill>
                <a:schemeClr val="accent6"/>
              </a:solidFill>
            </a:endParaRPr>
          </a:p>
          <a:p>
            <a:endParaRPr lang="en-US" sz="1200" dirty="0">
              <a:solidFill>
                <a:schemeClr val="accent6"/>
              </a:solidFill>
            </a:endParaRPr>
          </a:p>
          <a:p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28600" y="2590800"/>
            <a:ext cx="2362200" cy="1828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6"/>
                </a:solidFill>
              </a:rPr>
              <a:t>Social Studies </a:t>
            </a:r>
          </a:p>
          <a:p>
            <a:r>
              <a:rPr lang="en-US" sz="1000" dirty="0" smtClean="0">
                <a:solidFill>
                  <a:schemeClr val="accent6"/>
                </a:solidFill>
              </a:rPr>
              <a:t>Use technology to gather information and communicate learning.</a:t>
            </a:r>
          </a:p>
          <a:p>
            <a:r>
              <a:rPr lang="en-US" sz="1000" dirty="0" smtClean="0">
                <a:solidFill>
                  <a:schemeClr val="accent6"/>
                </a:solidFill>
              </a:rPr>
              <a:t>Use and create geographic tools such as maps</a:t>
            </a:r>
          </a:p>
          <a:p>
            <a:r>
              <a:rPr lang="en-US" sz="1000" dirty="0" smtClean="0">
                <a:solidFill>
                  <a:schemeClr val="accent6"/>
                </a:solidFill>
              </a:rPr>
              <a:t>Recognize and apply social studies terms</a:t>
            </a:r>
          </a:p>
          <a:p>
            <a:endParaRPr lang="en-US" dirty="0" smtClean="0">
              <a:solidFill>
                <a:schemeClr val="accent6"/>
              </a:solidFill>
            </a:endParaRPr>
          </a:p>
          <a:p>
            <a:pPr algn="ctr"/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553200" y="381000"/>
            <a:ext cx="2362200" cy="1828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accent6"/>
              </a:solidFill>
            </a:endParaRPr>
          </a:p>
          <a:p>
            <a:pPr algn="ctr"/>
            <a:endParaRPr lang="en-US" dirty="0" smtClean="0">
              <a:solidFill>
                <a:schemeClr val="accent6"/>
              </a:solidFill>
            </a:endParaRPr>
          </a:p>
          <a:p>
            <a:pPr algn="ctr"/>
            <a:endParaRPr lang="en-US" dirty="0" smtClean="0">
              <a:solidFill>
                <a:schemeClr val="accent6"/>
              </a:solidFill>
            </a:endParaRPr>
          </a:p>
          <a:p>
            <a:pPr algn="ctr"/>
            <a:endParaRPr lang="en-US" dirty="0" smtClean="0">
              <a:solidFill>
                <a:schemeClr val="accent6"/>
              </a:solidFill>
            </a:endParaRPr>
          </a:p>
          <a:p>
            <a:pPr algn="ctr"/>
            <a:endParaRPr lang="en-US" dirty="0" smtClean="0">
              <a:solidFill>
                <a:schemeClr val="accent6"/>
              </a:solidFill>
            </a:endParaRPr>
          </a:p>
          <a:p>
            <a:pPr algn="ctr"/>
            <a:r>
              <a:rPr lang="en-US" dirty="0" smtClean="0">
                <a:solidFill>
                  <a:schemeClr val="accent6"/>
                </a:solidFill>
              </a:rPr>
              <a:t>Language </a:t>
            </a:r>
            <a:r>
              <a:rPr lang="en-US" dirty="0" smtClean="0">
                <a:solidFill>
                  <a:schemeClr val="accent6"/>
                </a:solidFill>
              </a:rPr>
              <a:t>Arts</a:t>
            </a:r>
          </a:p>
          <a:p>
            <a:r>
              <a:rPr lang="en-US" sz="1000" dirty="0" smtClean="0">
                <a:solidFill>
                  <a:schemeClr val="accent6"/>
                </a:solidFill>
              </a:rPr>
              <a:t>Biography writing</a:t>
            </a:r>
            <a:endParaRPr lang="en-US" sz="1000" dirty="0">
              <a:solidFill>
                <a:schemeClr val="accent6"/>
              </a:solidFill>
            </a:endParaRPr>
          </a:p>
          <a:p>
            <a:r>
              <a:rPr lang="en-US" sz="1000" dirty="0" smtClean="0">
                <a:solidFill>
                  <a:schemeClr val="accent6"/>
                </a:solidFill>
              </a:rPr>
              <a:t>Formal letter writing</a:t>
            </a:r>
          </a:p>
          <a:p>
            <a:r>
              <a:rPr lang="en-US" sz="1000" dirty="0" smtClean="0">
                <a:solidFill>
                  <a:schemeClr val="accent6"/>
                </a:solidFill>
              </a:rPr>
              <a:t>Glossary of terms</a:t>
            </a:r>
          </a:p>
          <a:p>
            <a:r>
              <a:rPr lang="en-US" sz="1000" dirty="0" smtClean="0">
                <a:solidFill>
                  <a:schemeClr val="accent6"/>
                </a:solidFill>
              </a:rPr>
              <a:t>E-pal writing</a:t>
            </a:r>
          </a:p>
          <a:p>
            <a:r>
              <a:rPr lang="en-US" sz="1000" dirty="0" smtClean="0">
                <a:solidFill>
                  <a:schemeClr val="accent6"/>
                </a:solidFill>
              </a:rPr>
              <a:t>Sequencing events</a:t>
            </a:r>
          </a:p>
          <a:p>
            <a:r>
              <a:rPr lang="en-US" sz="1000" dirty="0" smtClean="0">
                <a:solidFill>
                  <a:schemeClr val="accent6"/>
                </a:solidFill>
              </a:rPr>
              <a:t>Theatre presentation on producers and </a:t>
            </a:r>
            <a:r>
              <a:rPr lang="en-US" sz="1000" dirty="0" smtClean="0">
                <a:solidFill>
                  <a:schemeClr val="accent6"/>
                </a:solidFill>
              </a:rPr>
              <a:t>consumers</a:t>
            </a:r>
          </a:p>
          <a:p>
            <a:r>
              <a:rPr lang="en-US" sz="1000" dirty="0" smtClean="0">
                <a:solidFill>
                  <a:schemeClr val="accent6"/>
                </a:solidFill>
              </a:rPr>
              <a:t>Graphic Organizer use</a:t>
            </a:r>
            <a:endParaRPr lang="en-US" sz="1000" dirty="0" smtClean="0">
              <a:solidFill>
                <a:schemeClr val="accent6"/>
              </a:solidFill>
            </a:endParaRPr>
          </a:p>
          <a:p>
            <a:endParaRPr lang="en-US" sz="1000" dirty="0" smtClean="0">
              <a:solidFill>
                <a:schemeClr val="accent6"/>
              </a:solidFill>
            </a:endParaRPr>
          </a:p>
          <a:p>
            <a:endParaRPr lang="en-US" sz="1000" dirty="0" smtClean="0">
              <a:solidFill>
                <a:schemeClr val="accent6"/>
              </a:solidFill>
            </a:endParaRPr>
          </a:p>
          <a:p>
            <a:endParaRPr lang="en-US" sz="1000" dirty="0">
              <a:solidFill>
                <a:schemeClr val="accent6"/>
              </a:solidFill>
            </a:endParaRPr>
          </a:p>
          <a:p>
            <a:endParaRPr lang="en-US" sz="1000" dirty="0" smtClean="0">
              <a:solidFill>
                <a:schemeClr val="accent6"/>
              </a:solidFill>
            </a:endParaRPr>
          </a:p>
          <a:p>
            <a:endParaRPr lang="en-US" sz="1000" dirty="0">
              <a:solidFill>
                <a:schemeClr val="accent6"/>
              </a:solidFill>
            </a:endParaRPr>
          </a:p>
          <a:p>
            <a:endParaRPr lang="en-US" sz="1000" dirty="0" smtClean="0">
              <a:solidFill>
                <a:schemeClr val="accent6"/>
              </a:solidFill>
            </a:endParaRPr>
          </a:p>
          <a:p>
            <a:endParaRPr lang="en-US" sz="1000" dirty="0">
              <a:solidFill>
                <a:schemeClr val="accent6"/>
              </a:solidFill>
            </a:endParaRPr>
          </a:p>
          <a:p>
            <a:endParaRPr lang="en-US" sz="1000" dirty="0" smtClean="0">
              <a:solidFill>
                <a:schemeClr val="accent6"/>
              </a:solidFill>
            </a:endParaRPr>
          </a:p>
          <a:p>
            <a:endParaRPr lang="en-US" sz="1000" dirty="0">
              <a:solidFill>
                <a:schemeClr val="accent6"/>
              </a:solidFill>
            </a:endParaRPr>
          </a:p>
          <a:p>
            <a:r>
              <a:rPr lang="en-US" sz="1000" dirty="0" smtClean="0">
                <a:solidFill>
                  <a:schemeClr val="accent6"/>
                </a:solidFill>
              </a:rPr>
              <a:t> </a:t>
            </a:r>
            <a:endParaRPr lang="en-US" sz="1000" dirty="0">
              <a:solidFill>
                <a:schemeClr val="accent6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553200" y="2590800"/>
            <a:ext cx="2362200" cy="1828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6"/>
                </a:solidFill>
              </a:rPr>
              <a:t>Art/Music</a:t>
            </a:r>
          </a:p>
          <a:p>
            <a:r>
              <a:rPr lang="en-US" sz="1000" dirty="0" smtClean="0">
                <a:solidFill>
                  <a:schemeClr val="accent6"/>
                </a:solidFill>
              </a:rPr>
              <a:t>Construct poster </a:t>
            </a:r>
          </a:p>
          <a:p>
            <a:endParaRPr lang="en-US" sz="1000" dirty="0" smtClean="0">
              <a:solidFill>
                <a:schemeClr val="accent6"/>
              </a:solidFill>
            </a:endParaRPr>
          </a:p>
          <a:p>
            <a:endParaRPr lang="en-US" sz="1000" dirty="0" smtClean="0">
              <a:solidFill>
                <a:schemeClr val="accent6"/>
              </a:solidFill>
            </a:endParaRPr>
          </a:p>
          <a:p>
            <a:endParaRPr lang="en-US" sz="1000" dirty="0">
              <a:solidFill>
                <a:schemeClr val="accent6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553200" y="4724400"/>
            <a:ext cx="2362200" cy="1828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6"/>
                </a:solidFill>
              </a:rPr>
              <a:t>P.E</a:t>
            </a:r>
            <a:r>
              <a:rPr lang="en-US" dirty="0" smtClean="0">
                <a:solidFill>
                  <a:schemeClr val="accent6"/>
                </a:solidFill>
              </a:rPr>
              <a:t>.</a:t>
            </a:r>
          </a:p>
          <a:p>
            <a:r>
              <a:rPr lang="en-US" sz="1100" dirty="0" smtClean="0">
                <a:solidFill>
                  <a:schemeClr val="accent6"/>
                </a:solidFill>
              </a:rPr>
              <a:t>Community Walk</a:t>
            </a:r>
          </a:p>
          <a:p>
            <a:endParaRPr lang="en-US" sz="1100" dirty="0" smtClean="0">
              <a:solidFill>
                <a:schemeClr val="accent6">
                  <a:lumMod val="75000"/>
                </a:schemeClr>
              </a:solidFill>
            </a:endParaRPr>
          </a:p>
          <a:p>
            <a:endParaRPr lang="en-US" sz="1100" dirty="0" smtClean="0">
              <a:solidFill>
                <a:schemeClr val="accent6">
                  <a:lumMod val="75000"/>
                </a:schemeClr>
              </a:solidFill>
            </a:endParaRPr>
          </a:p>
          <a:p>
            <a:endParaRPr lang="en-US" sz="1100" dirty="0" smtClean="0">
              <a:solidFill>
                <a:schemeClr val="accent6">
                  <a:lumMod val="75000"/>
                </a:schemeClr>
              </a:solidFill>
            </a:endParaRPr>
          </a:p>
          <a:p>
            <a:endParaRPr lang="en-US" sz="1100" dirty="0" smtClean="0">
              <a:solidFill>
                <a:schemeClr val="accent6">
                  <a:lumMod val="75000"/>
                </a:schemeClr>
              </a:solidFill>
            </a:endParaRPr>
          </a:p>
          <a:p>
            <a:endParaRPr lang="en-US" sz="1100" dirty="0" smtClean="0">
              <a:solidFill>
                <a:schemeClr val="accent6">
                  <a:lumMod val="75000"/>
                </a:schemeClr>
              </a:solidFill>
            </a:endParaRPr>
          </a:p>
          <a:p>
            <a:endParaRPr lang="en-US" sz="1100" dirty="0" smtClean="0">
              <a:solidFill>
                <a:schemeClr val="accent6">
                  <a:lumMod val="75000"/>
                </a:schemeClr>
              </a:solidFill>
            </a:endParaRPr>
          </a:p>
          <a:p>
            <a:endParaRPr lang="en-US" sz="11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971800" y="4724400"/>
            <a:ext cx="3200400" cy="18288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endParaRPr lang="en-US" dirty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endParaRPr lang="en-US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Culminating Activity</a:t>
            </a:r>
          </a:p>
          <a:p>
            <a:pPr>
              <a:buFont typeface="Wingdings" pitchFamily="2" charset="2"/>
              <a:buChar char="v"/>
            </a:pPr>
            <a:r>
              <a:rPr lang="en-US" sz="1000" dirty="0" smtClean="0">
                <a:solidFill>
                  <a:schemeClr val="accent6">
                    <a:lumMod val="75000"/>
                  </a:schemeClr>
                </a:solidFill>
              </a:rPr>
              <a:t>Students will make a layout and map of an ideal community placing 10 essential businesses and  service agencies necessary for  a community.  </a:t>
            </a:r>
          </a:p>
          <a:p>
            <a:pPr>
              <a:buFont typeface="Wingdings" pitchFamily="2" charset="2"/>
              <a:buChar char="v"/>
            </a:pPr>
            <a:r>
              <a:rPr lang="en-US" sz="1000" dirty="0" smtClean="0">
                <a:solidFill>
                  <a:schemeClr val="accent6">
                    <a:lumMod val="75000"/>
                  </a:schemeClr>
                </a:solidFill>
              </a:rPr>
              <a:t>Students will also choose one good or service to provide in their ideal community and create a poster that shows  the cost for the item, the resources necessary for the item to be made and several reasons why consumers need their product.  A final presentation of the poster will be given and graded based on a rubric.</a:t>
            </a:r>
            <a:endParaRPr lang="en-US" sz="1000" dirty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endParaRPr lang="en-US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endParaRPr lang="en-US" dirty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endParaRPr lang="en-US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28600" y="4724400"/>
            <a:ext cx="2362200" cy="1828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accent6"/>
              </a:solidFill>
            </a:endParaRPr>
          </a:p>
          <a:p>
            <a:pPr algn="ctr"/>
            <a:r>
              <a:rPr lang="en-US" dirty="0" smtClean="0">
                <a:solidFill>
                  <a:schemeClr val="accent6"/>
                </a:solidFill>
              </a:rPr>
              <a:t>Math</a:t>
            </a:r>
          </a:p>
          <a:p>
            <a:r>
              <a:rPr lang="en-US" sz="1000" dirty="0" smtClean="0">
                <a:solidFill>
                  <a:schemeClr val="accent6"/>
                </a:solidFill>
              </a:rPr>
              <a:t>Make a budget</a:t>
            </a:r>
          </a:p>
          <a:p>
            <a:r>
              <a:rPr lang="en-US" sz="1000" dirty="0" smtClean="0">
                <a:solidFill>
                  <a:schemeClr val="accent6"/>
                </a:solidFill>
              </a:rPr>
              <a:t>Consumerism</a:t>
            </a:r>
          </a:p>
          <a:p>
            <a:endParaRPr lang="en-US" sz="1000" dirty="0">
              <a:solidFill>
                <a:schemeClr val="accent6"/>
              </a:solidFill>
            </a:endParaRPr>
          </a:p>
          <a:p>
            <a:endParaRPr lang="en-US" sz="1000" dirty="0" smtClean="0">
              <a:solidFill>
                <a:schemeClr val="accent6"/>
              </a:solidFill>
            </a:endParaRPr>
          </a:p>
          <a:p>
            <a:endParaRPr lang="en-US" sz="1000" dirty="0">
              <a:solidFill>
                <a:schemeClr val="accent6"/>
              </a:solidFill>
            </a:endParaRPr>
          </a:p>
          <a:p>
            <a:endParaRPr lang="en-US" sz="1000" dirty="0" smtClean="0">
              <a:solidFill>
                <a:schemeClr val="accent6"/>
              </a:solidFill>
            </a:endParaRPr>
          </a:p>
          <a:p>
            <a:endParaRPr lang="en-US" sz="1000" dirty="0">
              <a:solidFill>
                <a:schemeClr val="accent6"/>
              </a:solidFill>
            </a:endParaRPr>
          </a:p>
          <a:p>
            <a:endParaRPr lang="en-US" sz="1000" dirty="0" smtClean="0">
              <a:solidFill>
                <a:schemeClr val="accent6"/>
              </a:solidFill>
            </a:endParaRPr>
          </a:p>
          <a:p>
            <a:endParaRPr lang="en-US" sz="1000" dirty="0">
              <a:solidFill>
                <a:schemeClr val="accent6"/>
              </a:solidFill>
            </a:endParaRPr>
          </a:p>
          <a:p>
            <a:endParaRPr lang="en-US" sz="1000" dirty="0" smtClean="0">
              <a:solidFill>
                <a:schemeClr val="accent6"/>
              </a:solidFill>
            </a:endParaRPr>
          </a:p>
          <a:p>
            <a:endParaRPr lang="en-US" sz="1000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820</TotalTime>
  <Words>354</Words>
  <Application>Microsoft Office PowerPoint</Application>
  <PresentationFormat>On-screen Show (4:3)</PresentationFormat>
  <Paragraphs>105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BIGREDHOME</dc:creator>
  <cp:lastModifiedBy>BIGREDHOME</cp:lastModifiedBy>
  <cp:revision>5</cp:revision>
  <dcterms:created xsi:type="dcterms:W3CDTF">2011-11-09T01:47:34Z</dcterms:created>
  <dcterms:modified xsi:type="dcterms:W3CDTF">2011-11-11T09:54:13Z</dcterms:modified>
</cp:coreProperties>
</file>